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90" r:id="rId4"/>
    <p:sldId id="294" r:id="rId5"/>
    <p:sldId id="291" r:id="rId6"/>
    <p:sldId id="292" r:id="rId7"/>
    <p:sldId id="293" r:id="rId8"/>
    <p:sldId id="278" r:id="rId9"/>
  </p:sldIdLst>
  <p:sldSz cx="12192000" cy="6858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3CC33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372" autoAdjust="0"/>
  </p:normalViewPr>
  <p:slideViewPr>
    <p:cSldViewPr snapToGrid="0">
      <p:cViewPr varScale="1">
        <p:scale>
          <a:sx n="66" d="100"/>
          <a:sy n="66" d="100"/>
        </p:scale>
        <p:origin x="4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B9588-1C6F-4B60-AF95-D2D5C15A3D7F}" type="datetimeFigureOut">
              <a:rPr lang="it-IT" smtClean="0"/>
              <a:t>09/06/2019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3B3C-2260-4218-9AB8-A8118A7A63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17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0442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64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6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3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2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1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0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9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6" name="Shape 16"/>
          <p:cNvSpPr/>
          <p:nvPr/>
        </p:nvSpPr>
        <p:spPr>
          <a:xfrm>
            <a:off x="0" y="6040077"/>
            <a:ext cx="12192000" cy="837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8" name="Shape 18"/>
          <p:cNvSpPr/>
          <p:nvPr/>
        </p:nvSpPr>
        <p:spPr>
          <a:xfrm>
            <a:off x="250261" y="6239390"/>
            <a:ext cx="411480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International Hydrographic Organization</a:t>
            </a:r>
            <a:br/>
            <a:r>
              <a:rPr i="1"/>
              <a:t>Organisation Hydrographique Internationale</a:t>
            </a:r>
          </a:p>
        </p:txBody>
      </p:sp>
      <p:pic>
        <p:nvPicPr>
          <p:cNvPr id="19" name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71" y="6040077"/>
            <a:ext cx="637588" cy="83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0" name="Shape 90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Click to edit Master text styles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7FAFD"/>
            </a:gs>
            <a:gs pos="100000">
              <a:srgbClr val="D0E2F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11992" y="893796"/>
            <a:ext cx="10568015" cy="5287"/>
          </a:xfrm>
          <a:prstGeom prst="line">
            <a:avLst/>
          </a:prstGeom>
          <a:ln w="28575">
            <a:solidFill>
              <a:srgbClr val="0E58C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6040077"/>
            <a:ext cx="12192000" cy="837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250261" y="6239390"/>
            <a:ext cx="411480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International Hydrographic Organization</a:t>
            </a:r>
            <a:br/>
            <a:r>
              <a:rPr i="1"/>
              <a:t>Organisation Hydrographique Internationale</a:t>
            </a:r>
          </a:p>
        </p:txBody>
      </p:sp>
      <p:pic>
        <p:nvPicPr>
          <p:cNvPr id="5" name="image1.g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4371" y="6040077"/>
            <a:ext cx="637588" cy="8372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1465998" y="6324064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E58C4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sz="quarter" idx="1"/>
          </p:nvPr>
        </p:nvSpPr>
        <p:spPr>
          <a:xfrm>
            <a:off x="1184857" y="505704"/>
            <a:ext cx="9563826" cy="14776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sz="3500" dirty="0"/>
              <a:t>Mediterranean and Black Seas Hydrographic Commission </a:t>
            </a:r>
          </a:p>
          <a:p>
            <a:r>
              <a:rPr lang="en-GB" sz="3600" dirty="0"/>
              <a:t>MBSHC-21 </a:t>
            </a:r>
          </a:p>
        </p:txBody>
      </p:sp>
      <p:sp>
        <p:nvSpPr>
          <p:cNvPr id="130" name="Shape 130"/>
          <p:cNvSpPr>
            <a:spLocks noGrp="1"/>
          </p:cNvSpPr>
          <p:nvPr>
            <p:ph type="ctrTitle"/>
          </p:nvPr>
        </p:nvSpPr>
        <p:spPr>
          <a:xfrm>
            <a:off x="80681" y="2449248"/>
            <a:ext cx="12192000" cy="299906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3400"/>
            </a:pPr>
            <a:r>
              <a:rPr lang="it-IT" sz="4900" b="1" dirty="0" err="1"/>
              <a:t>Chairman’s</a:t>
            </a:r>
            <a:r>
              <a:rPr lang="it-IT" sz="4900" b="1" dirty="0"/>
              <a:t> report</a:t>
            </a: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endParaRPr sz="4000" dirty="0"/>
          </a:p>
        </p:txBody>
      </p:sp>
      <p:sp>
        <p:nvSpPr>
          <p:cNvPr id="5" name="Shape 128"/>
          <p:cNvSpPr/>
          <p:nvPr/>
        </p:nvSpPr>
        <p:spPr>
          <a:xfrm>
            <a:off x="8415270" y="6320184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Sinapi – MBSHC Chair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8" y="277813"/>
            <a:ext cx="8981872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dirty="0" err="1"/>
              <a:t>Membership</a:t>
            </a:r>
            <a:endParaRPr sz="4000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213714" y="1073484"/>
            <a:ext cx="5349960" cy="45307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2500" dirty="0"/>
          </a:p>
          <a:p>
            <a:pPr algn="just"/>
            <a:r>
              <a:rPr lang="it-IT" sz="2500" dirty="0"/>
              <a:t>Nr. </a:t>
            </a:r>
            <a:r>
              <a:rPr lang="it-IT" sz="2500" dirty="0" smtClean="0"/>
              <a:t>22 </a:t>
            </a:r>
            <a:r>
              <a:rPr lang="it-IT" sz="2500" dirty="0" err="1"/>
              <a:t>Countries</a:t>
            </a:r>
            <a:endParaRPr lang="it-IT" sz="2500" dirty="0"/>
          </a:p>
          <a:p>
            <a:pPr algn="just"/>
            <a:r>
              <a:rPr lang="it-IT" sz="2500" dirty="0"/>
              <a:t>Nr. 2 </a:t>
            </a:r>
            <a:r>
              <a:rPr lang="it-IT" sz="2500" dirty="0" err="1"/>
              <a:t>Observers</a:t>
            </a:r>
            <a:endParaRPr lang="it-IT" sz="2500" dirty="0"/>
          </a:p>
          <a:p>
            <a:pPr algn="just"/>
            <a:r>
              <a:rPr lang="it-IT" sz="2500" dirty="0"/>
              <a:t>Nr. 4 </a:t>
            </a:r>
            <a:r>
              <a:rPr lang="it-IT" sz="2500" dirty="0" err="1"/>
              <a:t>Associates</a:t>
            </a:r>
            <a:r>
              <a:rPr lang="it-IT" sz="2500" dirty="0"/>
              <a:t> </a:t>
            </a:r>
            <a:r>
              <a:rPr lang="it-IT" sz="2500" dirty="0" err="1"/>
              <a:t>members</a:t>
            </a:r>
            <a:endParaRPr lang="it-IT" sz="2500" dirty="0"/>
          </a:p>
          <a:p>
            <a:pPr marL="0" lvl="1" indent="0" algn="just">
              <a:spcBef>
                <a:spcPts val="500"/>
              </a:spcBef>
              <a:buNone/>
            </a:pPr>
            <a:endParaRPr lang="en-GB" sz="2500" dirty="0"/>
          </a:p>
          <a:p>
            <a:pPr marL="230400" lvl="1" indent="-230400" algn="just">
              <a:spcBef>
                <a:spcPts val="500"/>
              </a:spcBef>
            </a:pPr>
            <a:r>
              <a:rPr lang="en-GB" sz="2500" dirty="0"/>
              <a:t>New member: </a:t>
            </a:r>
            <a:r>
              <a:rPr lang="en-GB" sz="2500" b="1" dirty="0"/>
              <a:t>Bulgaria</a:t>
            </a:r>
            <a:r>
              <a:rPr lang="en-GB" sz="2500" dirty="0"/>
              <a:t>, new IHO member, signatory of the statutes of the MBSHC</a:t>
            </a:r>
          </a:p>
          <a:p>
            <a:pPr marL="457200" lvl="2" indent="0" algn="just">
              <a:spcBef>
                <a:spcPts val="500"/>
              </a:spcBef>
              <a:buNone/>
            </a:pPr>
            <a:endParaRPr lang="en-GB" sz="2500" dirty="0">
              <a:solidFill>
                <a:srgbClr val="FF0000"/>
              </a:solidFill>
            </a:endParaRPr>
          </a:p>
          <a:p>
            <a:pPr marL="177061" lvl="1" indent="-230399" algn="just">
              <a:spcBef>
                <a:spcPts val="500"/>
              </a:spcBef>
              <a:spcAft>
                <a:spcPts val="600"/>
              </a:spcAft>
            </a:pPr>
            <a:r>
              <a:rPr lang="en-GB" sz="2500" dirty="0">
                <a:solidFill>
                  <a:schemeClr val="tx1"/>
                </a:solidFill>
              </a:rPr>
              <a:t>Observer States within the region are encouraged to sign the statutes of MBSHC (Albania and Lebanon)</a:t>
            </a:r>
          </a:p>
        </p:txBody>
      </p:sp>
      <p:sp>
        <p:nvSpPr>
          <p:cNvPr id="6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21" y="1429555"/>
            <a:ext cx="6049342" cy="381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7871012" y="5248141"/>
            <a:ext cx="5318660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i="1" dirty="0"/>
              <a:t>Italian Hydrographic Institute, Mediterranean and Black Sea, 1924 </a:t>
            </a:r>
            <a:endParaRPr kumimoji="0" lang="en-US" sz="11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7" y="277813"/>
            <a:ext cx="10773321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dirty="0"/>
              <a:t>Corporate Affairs</a:t>
            </a:r>
            <a:endParaRPr sz="4000" b="1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290148" y="1162490"/>
            <a:ext cx="10641495" cy="45307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u="sng" dirty="0"/>
              <a:t>Relations with European Union</a:t>
            </a:r>
          </a:p>
          <a:p>
            <a:pPr marL="450850" indent="0">
              <a:buNone/>
            </a:pPr>
            <a:r>
              <a:rPr lang="en-GB" i="1" dirty="0"/>
              <a:t>Greece is the focal point of IENWG</a:t>
            </a:r>
          </a:p>
          <a:p>
            <a:pPr marL="450850" indent="0">
              <a:buNone/>
            </a:pPr>
            <a:r>
              <a:rPr lang="en-GB" i="1" dirty="0"/>
              <a:t>Participation to EU projects </a:t>
            </a:r>
          </a:p>
          <a:p>
            <a:pPr marL="0" indent="0">
              <a:buNone/>
            </a:pPr>
            <a:endParaRPr lang="en" dirty="0"/>
          </a:p>
          <a:p>
            <a:r>
              <a:rPr lang="en-GB" u="sng" dirty="0"/>
              <a:t>Cooperation with IOC</a:t>
            </a:r>
          </a:p>
          <a:p>
            <a:pPr marL="457200" lvl="1" indent="0">
              <a:buNone/>
            </a:pPr>
            <a:r>
              <a:rPr lang="en-GB" i="1" dirty="0"/>
              <a:t>Regional Early Warning system</a:t>
            </a:r>
          </a:p>
          <a:p>
            <a:endParaRPr lang="en-GB" dirty="0"/>
          </a:p>
          <a:p>
            <a:r>
              <a:rPr lang="en-GB" u="sng" dirty="0"/>
              <a:t>Cooperation with CIESM</a:t>
            </a:r>
          </a:p>
          <a:p>
            <a:pPr lvl="1"/>
            <a:r>
              <a:rPr lang="en-US" dirty="0"/>
              <a:t>IHO-CIESM MoU umbrella</a:t>
            </a:r>
          </a:p>
          <a:p>
            <a:pPr lvl="1"/>
            <a:r>
              <a:rPr lang="en-US" dirty="0"/>
              <a:t>CIESM centenary – CIESM 42</a:t>
            </a:r>
            <a:r>
              <a:rPr lang="en-US" baseline="30000" dirty="0"/>
              <a:t>nd</a:t>
            </a:r>
            <a:r>
              <a:rPr lang="en-US" dirty="0"/>
              <a:t> International Conference</a:t>
            </a:r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17" y="2515478"/>
            <a:ext cx="2881983" cy="1445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07" y="4209103"/>
            <a:ext cx="2966093" cy="17697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124924"/>
            <a:ext cx="428625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75206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7" y="277813"/>
            <a:ext cx="10773321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dirty="0"/>
              <a:t>C1-C2 </a:t>
            </a:r>
            <a:r>
              <a:rPr lang="it-IT" sz="4000" dirty="0" err="1"/>
              <a:t>decisions</a:t>
            </a:r>
            <a:r>
              <a:rPr lang="it-IT" sz="4000" dirty="0"/>
              <a:t> </a:t>
            </a:r>
            <a:r>
              <a:rPr lang="it-IT" sz="4000" dirty="0" err="1"/>
              <a:t>influencing</a:t>
            </a:r>
            <a:r>
              <a:rPr lang="it-IT" sz="4000" dirty="0"/>
              <a:t> MBSHC</a:t>
            </a:r>
            <a:endParaRPr sz="4000" b="1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578849" y="1351929"/>
            <a:ext cx="10641495" cy="45307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u="sng" dirty="0"/>
              <a:t>IHO Resolution 2/1997 </a:t>
            </a:r>
          </a:p>
          <a:p>
            <a:pPr marL="0" indent="0">
              <a:buNone/>
            </a:pPr>
            <a:r>
              <a:rPr lang="en-GB" i="1" dirty="0"/>
              <a:t>	Paragraph 2 “</a:t>
            </a:r>
            <a:r>
              <a:rPr lang="en-US" i="1" dirty="0"/>
              <a:t>Recognized by the Assembly, the RHCs …”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u="sng" dirty="0"/>
              <a:t>IRCC TORs endorsement</a:t>
            </a:r>
          </a:p>
          <a:p>
            <a:endParaRPr lang="en-GB" dirty="0"/>
          </a:p>
          <a:p>
            <a:r>
              <a:rPr lang="en-US" u="sng" dirty="0"/>
              <a:t>IHO future strategic plan</a:t>
            </a:r>
            <a:endParaRPr lang="en-GB" u="sng" dirty="0"/>
          </a:p>
          <a:p>
            <a:endParaRPr lang="en-GB" u="sng" dirty="0"/>
          </a:p>
          <a:p>
            <a:r>
              <a:rPr lang="en-GB" u="sng" dirty="0"/>
              <a:t>Seabed 2030 initiative presented</a:t>
            </a:r>
          </a:p>
          <a:p>
            <a:endParaRPr lang="en-GB" u="sng" dirty="0"/>
          </a:p>
          <a:p>
            <a:endParaRPr lang="en-GB" u="sng" dirty="0"/>
          </a:p>
          <a:p>
            <a:pPr marL="0" indent="0">
              <a:buNone/>
            </a:pPr>
            <a:endParaRPr lang="en-GB" u="sng" dirty="0"/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595394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7" y="277813"/>
            <a:ext cx="10773321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dirty="0" err="1"/>
              <a:t>Hydrographic</a:t>
            </a:r>
            <a:r>
              <a:rPr lang="it-IT" sz="4000" dirty="0"/>
              <a:t> Services and </a:t>
            </a:r>
            <a:r>
              <a:rPr lang="it-IT" sz="4000" dirty="0" err="1"/>
              <a:t>Standards</a:t>
            </a:r>
            <a:endParaRPr lang="it-IT" sz="4000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728867" y="914402"/>
            <a:ext cx="10641495" cy="453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" dirty="0"/>
          </a:p>
          <a:p>
            <a:r>
              <a:rPr lang="en-GB" dirty="0"/>
              <a:t>HSSC-9: Ottawa, Canada , November 2017 </a:t>
            </a:r>
          </a:p>
          <a:p>
            <a:r>
              <a:rPr lang="en-GB" dirty="0"/>
              <a:t>HSSC-10: Rostock-</a:t>
            </a:r>
            <a:r>
              <a:rPr lang="en-GB" dirty="0" err="1"/>
              <a:t>Warnemünde</a:t>
            </a:r>
            <a:r>
              <a:rPr lang="en-GB" dirty="0"/>
              <a:t>, Germany , May 2018</a:t>
            </a:r>
          </a:p>
          <a:p>
            <a:r>
              <a:rPr lang="en-GB" dirty="0"/>
              <a:t>HSSC-11: Cape Town, South Africa, May 2019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>
                <a:sym typeface="Wingdings" panose="05000000000000000000" pitchFamily="2" charset="2"/>
              </a:rPr>
              <a:t> </a:t>
            </a:r>
            <a:r>
              <a:rPr lang="en-GB" i="1" dirty="0" err="1">
                <a:sym typeface="Wingdings" panose="05000000000000000000" pitchFamily="2" charset="2"/>
              </a:rPr>
              <a:t>Nr</a:t>
            </a:r>
            <a:r>
              <a:rPr lang="en-GB" i="1" dirty="0">
                <a:sym typeface="Wingdings" panose="05000000000000000000" pitchFamily="2" charset="2"/>
              </a:rPr>
              <a:t>. 6 HSSC priorities discussed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/>
              <a:t> Maritime Services in context of e-navigation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185124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7" y="277813"/>
            <a:ext cx="10773321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dirty="0"/>
              <a:t>Inter-</a:t>
            </a:r>
            <a:r>
              <a:rPr lang="it-IT" sz="4000" dirty="0" err="1"/>
              <a:t>regional</a:t>
            </a:r>
            <a:r>
              <a:rPr lang="it-IT" sz="4000" dirty="0"/>
              <a:t> </a:t>
            </a:r>
            <a:r>
              <a:rPr lang="it-IT" sz="4000" dirty="0" err="1"/>
              <a:t>coordination</a:t>
            </a:r>
            <a:endParaRPr lang="it-IT" sz="4000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794779" y="1129507"/>
            <a:ext cx="10641495" cy="45307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" dirty="0"/>
          </a:p>
          <a:p>
            <a:r>
              <a:rPr lang="en-GB" dirty="0"/>
              <a:t>IRCC-9: Suriname, June 2017</a:t>
            </a:r>
          </a:p>
          <a:p>
            <a:r>
              <a:rPr lang="en-GB" dirty="0"/>
              <a:t>IRCC-10: Goa, India, June 2018</a:t>
            </a:r>
          </a:p>
          <a:p>
            <a:r>
              <a:rPr lang="en-GB" dirty="0"/>
              <a:t>IRCC-11: Genova, June 2019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/>
              <a:t>CATZOC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/>
              <a:t> Region F coordination effort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/>
              <a:t> Crowdsourced Bathymetry initiative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i="1" dirty="0"/>
              <a:t> MSDI Ambassador</a:t>
            </a:r>
            <a:endParaRPr lang="en" i="1" dirty="0"/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773787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28867" y="277813"/>
            <a:ext cx="10773321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lang="it-IT" sz="4000" smtClean="0"/>
              <a:t>Perspectives</a:t>
            </a:r>
            <a:endParaRPr lang="it-IT" sz="4000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860693" y="1580529"/>
            <a:ext cx="11331307" cy="405827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/>
              <a:t>Improving charting </a:t>
            </a:r>
            <a:r>
              <a:rPr lang="en-GB" b="1" dirty="0"/>
              <a:t>coordination and cooperation </a:t>
            </a:r>
            <a:r>
              <a:rPr lang="en-GB" dirty="0"/>
              <a:t>in the Region</a:t>
            </a:r>
          </a:p>
          <a:p>
            <a:endParaRPr lang="en-GB" dirty="0"/>
          </a:p>
          <a:p>
            <a:r>
              <a:rPr lang="en-GB" dirty="0"/>
              <a:t>Enhance training,  Competences and Standards usage (questionnaire outcomes)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Strengthening the technical capabilities of coastal States</a:t>
            </a:r>
          </a:p>
          <a:p>
            <a:endParaRPr lang="en-GB" dirty="0"/>
          </a:p>
          <a:p>
            <a:r>
              <a:rPr lang="en-GB" dirty="0"/>
              <a:t>Promote </a:t>
            </a:r>
            <a:r>
              <a:rPr lang="en-GB" b="1" dirty="0"/>
              <a:t>Capacity Building </a:t>
            </a:r>
            <a:r>
              <a:rPr lang="en-GB" dirty="0"/>
              <a:t>initiatives</a:t>
            </a:r>
          </a:p>
          <a:p>
            <a:endParaRPr lang="en-GB" dirty="0"/>
          </a:p>
          <a:p>
            <a:r>
              <a:rPr lang="en-GB" dirty="0"/>
              <a:t>Preparation of the 3rd session of the IHO Council and </a:t>
            </a:r>
            <a:r>
              <a:rPr lang="en-GB" dirty="0" smtClean="0"/>
              <a:t>the 2</a:t>
            </a:r>
            <a:r>
              <a:rPr lang="en-GB" baseline="30000" dirty="0" smtClean="0"/>
              <a:t>nd</a:t>
            </a:r>
            <a:r>
              <a:rPr lang="en-GB" dirty="0" smtClean="0"/>
              <a:t> session of the </a:t>
            </a:r>
            <a:r>
              <a:rPr lang="en-GB" dirty="0"/>
              <a:t>Assembly</a:t>
            </a:r>
            <a:endParaRPr lang="en" dirty="0"/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769298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728868" y="277813"/>
            <a:ext cx="8981872" cy="636589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00"/>
            </a:lvl1pPr>
          </a:lstStyle>
          <a:p>
            <a:r>
              <a:rPr sz="4000" dirty="0"/>
              <a:t>Action requested </a:t>
            </a:r>
            <a:r>
              <a:rPr lang="it-IT" sz="4000" smtClean="0"/>
              <a:t>of MBSHC</a:t>
            </a:r>
            <a:endParaRPr sz="4000" dirty="0"/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407592" y="1353869"/>
            <a:ext cx="10641495" cy="453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MBSHC is invited to: </a:t>
            </a:r>
          </a:p>
          <a:p>
            <a:pPr lvl="1"/>
            <a:r>
              <a:rPr lang="en-US" sz="2400" dirty="0"/>
              <a:t>Note the report</a:t>
            </a:r>
          </a:p>
          <a:p>
            <a:pPr lvl="1"/>
            <a:r>
              <a:rPr lang="en-GB" sz="2400" dirty="0"/>
              <a:t>Make additions as may be necessary</a:t>
            </a:r>
          </a:p>
          <a:p>
            <a:pPr lvl="1"/>
            <a:r>
              <a:rPr lang="en-GB" sz="2400" dirty="0"/>
              <a:t>Take any other action deemed appropriate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5" name="Shape 128"/>
          <p:cNvSpPr/>
          <p:nvPr/>
        </p:nvSpPr>
        <p:spPr>
          <a:xfrm>
            <a:off x="4038600" y="6320185"/>
            <a:ext cx="411480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/>
              <a:t>MBSHC</a:t>
            </a:r>
            <a:r>
              <a:rPr dirty="0"/>
              <a:t>-</a:t>
            </a:r>
            <a:r>
              <a:rPr lang="it-IT" dirty="0"/>
              <a:t>2</a:t>
            </a:r>
            <a:r>
              <a:rPr dirty="0"/>
              <a:t>1, </a:t>
            </a:r>
            <a:r>
              <a:rPr lang="it-IT" dirty="0"/>
              <a:t>Cádiz</a:t>
            </a:r>
            <a:r>
              <a:rPr dirty="0"/>
              <a:t>, </a:t>
            </a:r>
            <a:r>
              <a:rPr lang="it-IT" dirty="0" err="1"/>
              <a:t>Spain</a:t>
            </a:r>
            <a:r>
              <a:rPr dirty="0"/>
              <a:t>, </a:t>
            </a:r>
            <a:r>
              <a:rPr lang="it-IT" dirty="0"/>
              <a:t>11-13</a:t>
            </a:r>
            <a:r>
              <a:rPr dirty="0"/>
              <a:t> </a:t>
            </a:r>
            <a:r>
              <a:rPr lang="it-IT" dirty="0" err="1"/>
              <a:t>June</a:t>
            </a:r>
            <a:r>
              <a:rPr lang="it-IT" dirty="0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365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Wingdings</vt:lpstr>
      <vt:lpstr>Office Theme</vt:lpstr>
      <vt:lpstr>Chairman’s report   </vt:lpstr>
      <vt:lpstr>Membership</vt:lpstr>
      <vt:lpstr>Corporate Affairs</vt:lpstr>
      <vt:lpstr>C1-C2 decisions influencing MBSHC</vt:lpstr>
      <vt:lpstr>Hydrographic Services and Standards</vt:lpstr>
      <vt:lpstr>Inter-regional coordination</vt:lpstr>
      <vt:lpstr>Perspectives</vt:lpstr>
      <vt:lpstr>Action requested of MBSHC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the   Data Quality Working Group</dc:title>
  <dc:creator>Pratellesi Marta - T.V.</dc:creator>
  <cp:lastModifiedBy>Yves</cp:lastModifiedBy>
  <cp:revision>199</cp:revision>
  <cp:lastPrinted>2019-06-07T15:17:59Z</cp:lastPrinted>
  <dcterms:modified xsi:type="dcterms:W3CDTF">2019-06-09T16:06:08Z</dcterms:modified>
</cp:coreProperties>
</file>